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394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7" r:id="rId24"/>
    <p:sldId id="421" r:id="rId25"/>
    <p:sldId id="495" r:id="rId26"/>
    <p:sldId id="493" r:id="rId27"/>
    <p:sldId id="496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21-01-2015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21-01-2015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90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21-01-2015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21-01-2015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codeconvtoc-136057.html" TargetMode="External"/><Relationship Id="rId2" Type="http://schemas.openxmlformats.org/officeDocument/2006/relationships/hyperlink" Target="http://msdn.microsoft.com/en-us/library/ms229042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hp-fig.org/psr/psr-1/" TargetMode="External"/><Relationship Id="rId5" Type="http://schemas.openxmlformats.org/officeDocument/2006/relationships/hyperlink" Target="http://google-styleguide.googlecode.com/svn/trunk/javascriptguide.xml" TargetMode="External"/><Relationship Id="rId4" Type="http://schemas.openxmlformats.org/officeDocument/2006/relationships/hyperlink" Target="http://javascript.crockford.com/co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08212" y="838200"/>
            <a:ext cx="9287341" cy="1066799"/>
          </a:xfrm>
        </p:spPr>
        <p:txBody>
          <a:bodyPr>
            <a:normAutofit/>
          </a:bodyPr>
          <a:lstStyle/>
          <a:p>
            <a:r>
              <a:rPr lang="en-US" sz="4800" dirty="0"/>
              <a:t>High-Quality Programming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981200"/>
            <a:ext cx="7991941" cy="1432888"/>
          </a:xfrm>
        </p:spPr>
        <p:txBody>
          <a:bodyPr>
            <a:normAutofit/>
          </a:bodyPr>
          <a:lstStyle/>
          <a:p>
            <a:r>
              <a:rPr lang="en-US" dirty="0"/>
              <a:t>Code Correctness, Readability, </a:t>
            </a:r>
            <a:r>
              <a:rPr lang="en-US" dirty="0" smtClean="0"/>
              <a:t>Maintainability, Testability, Etc.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4" descr="http://gioco.net/matrice/matrix1.jpg"/>
          <p:cNvPicPr>
            <a:picLocks noChangeAspect="1" noChangeArrowheads="1"/>
          </p:cNvPicPr>
          <p:nvPr/>
        </p:nvPicPr>
        <p:blipFill>
          <a:blip r:embed="rId6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2641" y="3815707"/>
            <a:ext cx="4905771" cy="2432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2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626" y="3962400"/>
            <a:ext cx="2950386" cy="2209800"/>
          </a:xfrm>
          <a:prstGeom prst="rect">
            <a:avLst/>
          </a:prstGeom>
        </p:spPr>
      </p:pic>
      <p:pic>
        <p:nvPicPr>
          <p:cNvPr id="1026" name="Picture 2" descr="http://rusevs.files.wordpress.com/2013/10/download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4267147"/>
            <a:ext cx="2590986" cy="152981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  <a:r>
              <a:rPr lang="en-US" sz="3000" dirty="0" smtClean="0"/>
              <a:t> are formal guidelines about the style of the source code: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Code formatting conventions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Indentation, whitespace,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Naming conventions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prefixes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suffixes</a:t>
            </a:r>
            <a:r>
              <a:rPr lang="en-US" dirty="0" smtClean="0"/>
              <a:t>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Best practices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Classes, interfaces, enumerations, structures, inheritance, exceptions, properties, events, constructors, fields, operators,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</a:t>
            </a:r>
            <a:endParaRPr lang="en-US" dirty="0"/>
          </a:p>
        </p:txBody>
      </p:sp>
      <p:pic>
        <p:nvPicPr>
          <p:cNvPr id="2050" name="Picture 2" descr="http://www.chairmanking.com/wp-content/uploads/2009/08/platinum-300x23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1269" y="1981200"/>
            <a:ext cx="3314953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35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Microsoft official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</a:t>
            </a:r>
            <a:r>
              <a:rPr lang="en-US" sz="3200" dirty="0" smtClean="0"/>
              <a:t> code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Design Guidelines for Developing Class Libraries:</a:t>
            </a:r>
            <a:br>
              <a:rPr lang="en-US" sz="3000" dirty="0" smtClean="0"/>
            </a:br>
            <a:r>
              <a:rPr lang="en-US" sz="3000" dirty="0" smtClean="0">
                <a:hlinkClick r:id="rId2"/>
              </a:rPr>
              <a:t>http</a:t>
            </a:r>
            <a:r>
              <a:rPr lang="en-US" sz="3000" dirty="0" smtClean="0">
                <a:hlinkClick r:id="rId2"/>
              </a:rPr>
              <a:t>://msdn.microsoft.com/en-us/library/ms229042.aspx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/>
              <a:t>Java official code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hlinkClick r:id="rId3"/>
              </a:rPr>
              <a:t>http://</a:t>
            </a:r>
            <a:r>
              <a:rPr lang="en-US" sz="3000" dirty="0" smtClean="0">
                <a:hlinkClick r:id="rId3"/>
              </a:rPr>
              <a:t>www.oracle.com/technetwork/java/codeconvtoc-136057.html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Semi-official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sz="3200" dirty="0" smtClean="0"/>
              <a:t> code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hlinkClick r:id="rId4"/>
              </a:rPr>
              <a:t>http://</a:t>
            </a:r>
            <a:r>
              <a:rPr lang="en-US" sz="3000" dirty="0" smtClean="0">
                <a:hlinkClick r:id="rId4"/>
              </a:rPr>
              <a:t>javascript.crockford.com/code.html</a:t>
            </a:r>
            <a:r>
              <a:rPr lang="en-US" sz="3000" dirty="0" smtClean="0"/>
              <a:t>,</a:t>
            </a:r>
            <a:br>
              <a:rPr lang="en-US" sz="3000" dirty="0" smtClean="0"/>
            </a:br>
            <a:r>
              <a:rPr lang="en-US" sz="3000" dirty="0" smtClean="0">
                <a:hlinkClick r:id="rId5"/>
              </a:rPr>
              <a:t>http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google-styleguide.googlecode.com/svn/trunk/javascriptguide.xml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Semi-official PHP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hlinkClick r:id="rId6"/>
              </a:rPr>
              <a:t>http://www.php-fig.org/psr/psr-1/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2802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Managing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16" y="1357343"/>
            <a:ext cx="3656965" cy="335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09" y="1438384"/>
            <a:ext cx="3266888" cy="3133616"/>
          </a:xfrm>
          <a:prstGeom prst="rect">
            <a:avLst/>
          </a:prstGeom>
        </p:spPr>
      </p:pic>
      <p:pic>
        <p:nvPicPr>
          <p:cNvPr id="3074" name="Picture 2" descr="atom, cellular, dna, physics, scienc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8780" y="1295400"/>
            <a:ext cx="528182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Managing complexity </a:t>
            </a:r>
            <a:r>
              <a:rPr lang="en-US" sz="3200" dirty="0" smtClean="0"/>
              <a:t>has </a:t>
            </a:r>
            <a:r>
              <a:rPr lang="en-US" sz="3200" dirty="0" smtClean="0"/>
              <a:t>a central </a:t>
            </a:r>
            <a:r>
              <a:rPr lang="en-US" sz="3200" dirty="0" smtClean="0"/>
              <a:t>role in software construction</a:t>
            </a:r>
          </a:p>
          <a:p>
            <a:pPr lvl="1"/>
            <a:r>
              <a:rPr lang="en-US" sz="3000" dirty="0" smtClean="0"/>
              <a:t>Minimize the amount of complexity that anyone’s brain has to deal with at certain </a:t>
            </a:r>
            <a:r>
              <a:rPr lang="en-US" sz="3000" dirty="0" smtClean="0"/>
              <a:t>time</a:t>
            </a:r>
            <a:endParaRPr lang="en-US" sz="3000" dirty="0" smtClean="0"/>
          </a:p>
          <a:p>
            <a:r>
              <a:rPr lang="en-US" sz="3200" dirty="0" smtClean="0"/>
              <a:t>Architecture and design challenges</a:t>
            </a:r>
          </a:p>
          <a:p>
            <a:pPr lvl="1"/>
            <a:r>
              <a:rPr lang="en-US" sz="3000" dirty="0" smtClean="0"/>
              <a:t>Design modules and classes to reduce complexity</a:t>
            </a:r>
          </a:p>
          <a:p>
            <a:r>
              <a:rPr lang="en-US" sz="3200" dirty="0" smtClean="0"/>
              <a:t>Code construction challenges</a:t>
            </a:r>
          </a:p>
          <a:p>
            <a:pPr lvl="1"/>
            <a:r>
              <a:rPr lang="en-US" sz="3000" dirty="0" smtClean="0"/>
              <a:t>Apply good software construction practices: classes, methods, variables, naming, statements, error handling, formatting, comments</a:t>
            </a:r>
            <a:r>
              <a:rPr lang="en-US" sz="3000" dirty="0" smtClean="0"/>
              <a:t>, unit testing, </a:t>
            </a:r>
            <a:r>
              <a:rPr lang="en-US" sz="3000" dirty="0" smtClean="0"/>
              <a:t>etc.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Key to being an effective programmer: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Maximizing the portion of a program that you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safely ignore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While working on any one section of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practices discussed later propose ways to achieve this important goal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 (2)</a:t>
            </a:r>
            <a:endParaRPr lang="en-US" dirty="0"/>
          </a:p>
        </p:txBody>
      </p:sp>
      <p:pic>
        <p:nvPicPr>
          <p:cNvPr id="168962" name="Picture 2" descr="http://www.klisia.net/blog/uploaded_images/complexity-71064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309" y="4572001"/>
            <a:ext cx="9852634" cy="1741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82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Quality: Characteristics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18" y="990601"/>
            <a:ext cx="7934589" cy="40420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6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 behavior</a:t>
            </a:r>
          </a:p>
          <a:p>
            <a:pPr lvl="1"/>
            <a:r>
              <a:rPr lang="en-US" dirty="0" smtClean="0"/>
              <a:t>Conforming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requirements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 smtClean="0"/>
              <a:t>, no hangs, no crashes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Bug free</a:t>
            </a:r>
            <a:r>
              <a:rPr lang="en-US" dirty="0" smtClean="0"/>
              <a:t> – works as expected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 smtClean="0"/>
              <a:t> to incorrect usage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easy to </a:t>
            </a:r>
            <a:r>
              <a:rPr lang="en-US" dirty="0" smtClean="0"/>
              <a:t>read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Understandable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self-documenting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Maintainable </a:t>
            </a:r>
            <a:r>
              <a:rPr lang="en-US" dirty="0" smtClean="0"/>
              <a:t>– easy to modify when </a:t>
            </a:r>
            <a:r>
              <a:rPr lang="en-US" dirty="0" smtClean="0"/>
              <a:t>needed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</a:t>
            </a:r>
            <a:endParaRPr lang="en-US" dirty="0"/>
          </a:p>
        </p:txBody>
      </p:sp>
      <p:pic>
        <p:nvPicPr>
          <p:cNvPr id="8194" name="Picture 2" descr="http://www.axialis.fr/objects/ip_icon_0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4766" y="1493283"/>
            <a:ext cx="2234618" cy="1676400"/>
          </a:xfrm>
          <a:prstGeom prst="rect">
            <a:avLst/>
          </a:prstGeom>
          <a:noFill/>
        </p:spPr>
      </p:pic>
      <p:pic>
        <p:nvPicPr>
          <p:cNvPr id="8196" name="Picture 4" descr="http://www.nextecinc.com/images/maintai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6339" y="3546158"/>
            <a:ext cx="2031471" cy="2016443"/>
          </a:xfrm>
          <a:prstGeom prst="roundRect">
            <a:avLst>
              <a:gd name="adj" fmla="val 118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80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names for variables, constants, methods, parameters, classes, structures, fields, properties, interfaces, structures, enumerations, namespaces,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, interfaces and class hierarchies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use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Simplicity</a:t>
            </a:r>
            <a:r>
              <a:rPr lang="en-US" dirty="0" smtClean="0"/>
              <a:t>, reusability, minimal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, 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Reduced complexity, improved readability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and parameter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cohesion, loose coupling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expressions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variable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, span, live 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(3)</a:t>
            </a:r>
            <a:endParaRPr lang="en-US" dirty="0"/>
          </a:p>
        </p:txBody>
      </p:sp>
      <p:pic>
        <p:nvPicPr>
          <p:cNvPr id="6146" name="Picture 2" descr="dat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1379" y="2133600"/>
            <a:ext cx="2945633" cy="1449119"/>
          </a:xfrm>
          <a:prstGeom prst="roundRect">
            <a:avLst>
              <a:gd name="adj" fmla="val 966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48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 smtClean="0"/>
              <a:t>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</a:t>
            </a:r>
            <a:r>
              <a:rPr lang="en-US" dirty="0" smtClean="0"/>
              <a:t> statements and simple 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dirty="0" smtClean="0"/>
              <a:t>without deep nesting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Good code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Reflecting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 smtClean="0"/>
              <a:t> of the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 of classes, methods, blocks, whitespace, long lines, alignment,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(4)</a:t>
            </a:r>
            <a:endParaRPr lang="en-US" dirty="0"/>
          </a:p>
        </p:txBody>
      </p:sp>
      <p:pic>
        <p:nvPicPr>
          <p:cNvPr id="5122" name="Picture 2" descr="http://static.flickr.com/37/97033289_57fab3457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812" y="1371600"/>
            <a:ext cx="2385157" cy="890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www.spcnet.it/sct/wp-content/uploads/2014/03/082258-green-jelly-icon-business-document8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929516"/>
            <a:ext cx="2175882" cy="217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3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Quality Is Important</a:t>
            </a:r>
            <a:r>
              <a:rPr lang="en-US" dirty="0" smtClean="0"/>
              <a:t>?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</a:t>
            </a:r>
            <a:r>
              <a:rPr lang="en-US" dirty="0" smtClean="0"/>
              <a:t>Quality: External and Internal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High-Quality Code?</a:t>
            </a:r>
          </a:p>
          <a:p>
            <a:pPr>
              <a:lnSpc>
                <a:spcPct val="110000"/>
              </a:lnSpc>
            </a:pPr>
            <a:r>
              <a:rPr lang="en-US" dirty="0"/>
              <a:t>Code Conventions</a:t>
            </a:r>
          </a:p>
          <a:p>
            <a:pPr>
              <a:lnSpc>
                <a:spcPct val="110000"/>
              </a:lnSpc>
            </a:pPr>
            <a:r>
              <a:rPr lang="en-US" dirty="0"/>
              <a:t>Managing Complexity</a:t>
            </a:r>
          </a:p>
          <a:p>
            <a:pPr>
              <a:lnSpc>
                <a:spcPct val="110000"/>
              </a:lnSpc>
            </a:pPr>
            <a:r>
              <a:rPr lang="en-US" dirty="0"/>
              <a:t>Characteristics of </a:t>
            </a:r>
            <a:r>
              <a:rPr lang="en-US" dirty="0" smtClean="0"/>
              <a:t>Quality </a:t>
            </a:r>
            <a:r>
              <a:rPr lang="en-US" dirty="0"/>
              <a:t>Code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2667000"/>
            <a:ext cx="2803522" cy="28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dirty="0" smtClean="0"/>
              <a:t> and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Effective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Defensive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programming </a:t>
            </a:r>
            <a:r>
              <a:rPr lang="en-US" dirty="0" smtClean="0"/>
              <a:t>and 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Ubiquitous use of defensive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organized</a:t>
            </a:r>
            <a:r>
              <a:rPr lang="en-US" dirty="0" smtClean="0"/>
              <a:t> exception handling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tuning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code instead of good performance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performance when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(5)</a:t>
            </a:r>
            <a:endParaRPr lang="en-US" dirty="0"/>
          </a:p>
        </p:txBody>
      </p:sp>
      <p:pic>
        <p:nvPicPr>
          <p:cNvPr id="4098" name="Picture 2" descr="http://www.designnetworks.co.uk/images/document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3751" y="1738798"/>
            <a:ext cx="2945633" cy="1537801"/>
          </a:xfrm>
          <a:prstGeom prst="roundRect">
            <a:avLst>
              <a:gd name="adj" fmla="val 11806"/>
            </a:avLst>
          </a:prstGeom>
          <a:noFill/>
        </p:spPr>
      </p:pic>
      <p:pic>
        <p:nvPicPr>
          <p:cNvPr id="4101" name="Picture 5" descr="C:\Trash\car-tu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076" y="4809880"/>
            <a:ext cx="2031471" cy="1419218"/>
          </a:xfrm>
          <a:prstGeom prst="roundRect">
            <a:avLst>
              <a:gd name="adj" fmla="val 11406"/>
            </a:avLst>
          </a:prstGeom>
          <a:noFill/>
        </p:spPr>
      </p:pic>
      <p:pic>
        <p:nvPicPr>
          <p:cNvPr id="1026" name="Picture 2" descr="https://cdn4.iconfinder.com/data/icons/free-colorful-icons/360/google_do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66" y="2861146"/>
            <a:ext cx="2331057" cy="233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Following the corporate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 smtClean="0"/>
              <a:t>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Domain-specific best practices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Tests for all scenarios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High code 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code reviews and inspections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(6)</a:t>
            </a:r>
            <a:endParaRPr lang="en-US" dirty="0"/>
          </a:p>
        </p:txBody>
      </p:sp>
      <p:pic>
        <p:nvPicPr>
          <p:cNvPr id="2050" name="Picture 2" descr="http://www.epa.gov/radon/images/hmbuy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528" y="1654410"/>
            <a:ext cx="243776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1" y="4419600"/>
            <a:ext cx="3733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2084" y="4724400"/>
            <a:ext cx="10111528" cy="896800"/>
          </a:xfrm>
        </p:spPr>
        <p:txBody>
          <a:bodyPr/>
          <a:lstStyle/>
          <a:p>
            <a:r>
              <a:rPr lang="en-US" dirty="0" smtClean="0"/>
              <a:t>Low-Quality and High-Quality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12084" y="5678768"/>
            <a:ext cx="10111528" cy="688256"/>
          </a:xfrm>
        </p:spPr>
        <p:txBody>
          <a:bodyPr/>
          <a:lstStyle/>
          <a:p>
            <a:r>
              <a:rPr lang="en-US" dirty="0" smtClean="0"/>
              <a:t>Live Demo: Code from the Last Exam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664206"/>
            <a:ext cx="7010400" cy="3831594"/>
          </a:xfrm>
          <a:prstGeom prst="roundRect">
            <a:avLst>
              <a:gd name="adj" fmla="val 3178"/>
            </a:avLst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1807206"/>
            <a:ext cx="4419600" cy="2299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6262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Software Quality</a:t>
            </a:r>
            <a:endParaRPr lang="en-US" sz="3000" dirty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External quality – software works correctly,</a:t>
            </a:r>
            <a:br>
              <a:rPr lang="en-US" sz="3000" dirty="0" smtClean="0"/>
            </a:br>
            <a:r>
              <a:rPr lang="en-US" sz="3000" dirty="0" smtClean="0"/>
              <a:t>no bugs and other problems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Internal quality – code is well structured,</a:t>
            </a:r>
            <a:br>
              <a:rPr lang="en-US" sz="3000" dirty="0" smtClean="0"/>
            </a:br>
            <a:r>
              <a:rPr lang="en-US" sz="3000" dirty="0" smtClean="0"/>
              <a:t>readable and maintainable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Aspects of Code Quality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classes, methods, control statements, loops,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formatting, comments, strong cohesion and loose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 with unit tests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0412" y="1371600"/>
            <a:ext cx="2995760" cy="2995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High-Quality Programming Code</a:t>
            </a:r>
          </a:p>
        </p:txBody>
      </p:sp>
    </p:spTree>
    <p:extLst>
      <p:ext uri="{BB962C8B-B14F-4D97-AF65-F5344CB8AC3E}">
        <p14:creationId xmlns:p14="http://schemas.microsoft.com/office/powerpoint/2010/main" val="150336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89600"/>
            <a:ext cx="8938472" cy="173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High-Quality Programming Code?</a:t>
            </a:r>
          </a:p>
        </p:txBody>
      </p:sp>
      <p:pic>
        <p:nvPicPr>
          <p:cNvPr id="176130" name="Picture 2" descr="http://www.aitsoft.net/img/Solu/b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3854" y="1371600"/>
            <a:ext cx="4553880" cy="2809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6132" name="Picture 4" descr="http://www.maegogstudios.com/images/cod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162" y="1376464"/>
            <a:ext cx="4570809" cy="2763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29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does this code do? Is it correct?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1025" y="1983462"/>
            <a:ext cx="1086836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5108" name="Picture 4" descr="http://www.uspsoig.gov/images/question_mark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3452" y="1295400"/>
            <a:ext cx="1881899" cy="1564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2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Now the code is formatted, but is still </a:t>
            </a:r>
            <a:r>
              <a:rPr lang="en-US" dirty="0" smtClean="0"/>
              <a:t>unclear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1655" y="1800007"/>
            <a:ext cx="10766795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Console.WriteLine(k - 'f')) 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4084" name="Picture 4" descr="http://www.sfgate.com/c/pictures/2005/08/19/mn_fog001_frl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4244" y="2061460"/>
            <a:ext cx="3004335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78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6435"/>
            <a:ext cx="11804822" cy="559504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behave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Are the produced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run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software UI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easy-to-use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 smtClean="0"/>
              <a:t> enough?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well structured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Quality</a:t>
            </a:r>
            <a:endParaRPr lang="en-US" dirty="0"/>
          </a:p>
        </p:txBody>
      </p:sp>
      <p:pic>
        <p:nvPicPr>
          <p:cNvPr id="173058" name="Picture 2" descr="http://www.matrix-machine.com/data_images/external_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2444" y="1578854"/>
            <a:ext cx="2288512" cy="2820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3060" name="Picture 4" descr="http://findbiologydegrees.com/biology-img/microbiology.jpg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2444" y="4876800"/>
            <a:ext cx="2288513" cy="139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2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Easy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modify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dirty="0" smtClean="0"/>
              <a:t> in all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architectured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Self-documenting code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High-Quality Programming Code?</a:t>
            </a:r>
            <a:endParaRPr lang="en-US" dirty="0"/>
          </a:p>
        </p:txBody>
      </p:sp>
      <p:pic>
        <p:nvPicPr>
          <p:cNvPr id="172034" name="Picture 2" descr="http://www.jfpconsulting.co.uk/Images/Quality_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6405" y="1524000"/>
            <a:ext cx="2959607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038" name="Picture 6" descr="http://supercomm.bdmetrics.com/ProductLogo.ashx?id=377136&amp;refresh=40612377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307" y="4267200"/>
            <a:ext cx="2945633" cy="180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2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</a:t>
            </a:r>
            <a:r>
              <a:rPr lang="en-US" sz="36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 at all levels: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sz="2800" dirty="0" smtClean="0"/>
              <a:t> is responsible for 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/>
              <a:t> between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Units are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sz="2800" dirty="0" smtClean="0"/>
              <a:t> one of another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for classes, methods, variables, etc.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 style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High-Quality Programming Code? (2)</a:t>
            </a:r>
            <a:endParaRPr lang="en-US" dirty="0"/>
          </a:p>
        </p:txBody>
      </p:sp>
      <p:pic>
        <p:nvPicPr>
          <p:cNvPr id="3074" name="Picture 2" descr="http://dontgetstuck.net/wp-content/uploads/2012/06/Supply-Chai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088234"/>
            <a:ext cx="2506573" cy="250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2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Conventions</a:t>
            </a:r>
          </a:p>
        </p:txBody>
      </p:sp>
      <p:pic>
        <p:nvPicPr>
          <p:cNvPr id="2050" name="Picture 2" descr="User Fil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212" y="1741714"/>
            <a:ext cx="3046809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lder document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52" y="1752600"/>
            <a:ext cx="2868242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t, softwar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4021" y="2464315"/>
            <a:ext cx="16251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1076</Words>
  <Application>Microsoft Office PowerPoint</Application>
  <PresentationFormat>Custom</PresentationFormat>
  <Paragraphs>215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High-Quality Programming Code</vt:lpstr>
      <vt:lpstr>Table of Contents</vt:lpstr>
      <vt:lpstr>What is High-Quality Programming Code?</vt:lpstr>
      <vt:lpstr>Why Quality Is Important?</vt:lpstr>
      <vt:lpstr>Why Quality Is Important? (2)</vt:lpstr>
      <vt:lpstr>Software Quality</vt:lpstr>
      <vt:lpstr>What is High-Quality Programming Code?</vt:lpstr>
      <vt:lpstr>What is High-Quality Programming Code? (2)</vt:lpstr>
      <vt:lpstr>Code Conventions</vt:lpstr>
      <vt:lpstr>Code Conventions</vt:lpstr>
      <vt:lpstr>Code Conventions (2)</vt:lpstr>
      <vt:lpstr>Managing Complexity</vt:lpstr>
      <vt:lpstr>Managing Complexity</vt:lpstr>
      <vt:lpstr>Managing Complexity (2)</vt:lpstr>
      <vt:lpstr>Code Quality: Characteristics</vt:lpstr>
      <vt:lpstr>Key Characteristics of High-Quality Code</vt:lpstr>
      <vt:lpstr>Key Characteristics of High-Quality Code (2)</vt:lpstr>
      <vt:lpstr>Key Characteristics of High-Quality Code (3)</vt:lpstr>
      <vt:lpstr>Key Characteristics of High-Quality Code (4)</vt:lpstr>
      <vt:lpstr>Key Characteristics of High-Quality Code (5)</vt:lpstr>
      <vt:lpstr>Key Characteristics of High-Quality Code (6)</vt:lpstr>
      <vt:lpstr>Low-Quality and High-Quality Code</vt:lpstr>
      <vt:lpstr>Summary</vt:lpstr>
      <vt:lpstr>High-Quality Programming Code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Programming Code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2015-01-21T12:05:57Z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